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69" r:id="rId21"/>
    <p:sldId id="283" r:id="rId22"/>
    <p:sldId id="296" r:id="rId23"/>
    <p:sldId id="286" r:id="rId24"/>
    <p:sldId id="284" r:id="rId25"/>
    <p:sldId id="297" r:id="rId26"/>
    <p:sldId id="298" r:id="rId27"/>
    <p:sldId id="272" r:id="rId28"/>
    <p:sldId id="295" r:id="rId29"/>
    <p:sldId id="274" r:id="rId30"/>
    <p:sldId id="278" r:id="rId31"/>
    <p:sldId id="275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3826" autoAdjust="0"/>
  </p:normalViewPr>
  <p:slideViewPr>
    <p:cSldViewPr snapToGrid="0">
      <p:cViewPr varScale="1">
        <p:scale>
          <a:sx n="56" d="100"/>
          <a:sy n="56" d="100"/>
        </p:scale>
        <p:origin x="10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presence/absence, only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entirely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  <a:p>
            <a:r>
              <a:rPr lang="en-CA" dirty="0"/>
              <a:t>Seems like </a:t>
            </a:r>
            <a:r>
              <a:rPr lang="en-CA" dirty="0" err="1"/>
              <a:t>overconcluding</a:t>
            </a:r>
            <a:r>
              <a:rPr lang="en-CA" dirty="0"/>
              <a:t>, remove extra commentary.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24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Put this as the end of slide. Or remove entirely if presentation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95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2023-09-25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 err="1"/>
              <a:t>GRaD</a:t>
            </a:r>
            <a:r>
              <a:rPr lang="en-CA" dirty="0"/>
              <a:t>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and baited regularly in the morning </a:t>
            </a:r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44902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7157918-9463-37E6-9F90-ACFE598688F4}"/>
              </a:ext>
            </a:extLst>
          </p:cNvPr>
          <p:cNvSpPr/>
          <p:nvPr/>
        </p:nvSpPr>
        <p:spPr>
          <a:xfrm>
            <a:off x="7146993" y="1840590"/>
            <a:ext cx="4229984" cy="5017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AD6C1-3CB9-52B9-25CE-8F6E29FB7C72}"/>
              </a:ext>
            </a:extLst>
          </p:cNvPr>
          <p:cNvSpPr/>
          <p:nvPr/>
        </p:nvSpPr>
        <p:spPr>
          <a:xfrm>
            <a:off x="2930015" y="1840590"/>
            <a:ext cx="4178595" cy="505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1017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If not the proportion, could it be the duration of instances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2C51484D-B2FA-6953-8334-1515339C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6F56D-9441-D0FD-4E7C-7826173A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231200"/>
            <a:ext cx="7877520" cy="562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Instance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659536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143167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2335530" y="3158212"/>
            <a:ext cx="4099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Behavioral Instance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11316029" y="214247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7845624" y="16906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1034968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143167" y="1902993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6491143" y="198422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5509081" y="1690688"/>
            <a:ext cx="629920" cy="425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4621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7CE06C-F8AD-C254-238A-82D0C17B5D3E}"/>
              </a:ext>
            </a:extLst>
          </p:cNvPr>
          <p:cNvSpPr/>
          <p:nvPr/>
        </p:nvSpPr>
        <p:spPr>
          <a:xfrm>
            <a:off x="607139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A42C0-4E1C-3628-EFC4-F60729E9F681}"/>
              </a:ext>
            </a:extLst>
          </p:cNvPr>
          <p:cNvSpPr/>
          <p:nvPr/>
        </p:nvSpPr>
        <p:spPr>
          <a:xfrm>
            <a:off x="7093005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7E1DB-B488-BA5B-2B27-75A817B93BD4}"/>
              </a:ext>
            </a:extLst>
          </p:cNvPr>
          <p:cNvSpPr/>
          <p:nvPr/>
        </p:nvSpPr>
        <p:spPr>
          <a:xfrm>
            <a:off x="9856761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BDB66-5353-483D-FD1E-A9854B78C96E}"/>
              </a:ext>
            </a:extLst>
          </p:cNvPr>
          <p:cNvSpPr/>
          <p:nvPr/>
        </p:nvSpPr>
        <p:spPr>
          <a:xfrm>
            <a:off x="10823110" y="203831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499D80-C842-097A-2109-6A1AF578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8" y="2886738"/>
            <a:ext cx="1544624" cy="1084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078EF-8EFB-37CF-9EF0-E4CEA1CA7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54" y="2801078"/>
            <a:ext cx="1124960" cy="108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3C19A-64C1-E4F6-AF45-3748326F1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29" b="82143" l="9973" r="95957">
                        <a14:foregroundMark x1="35310" y1="80000" x2="66846" y2="81429"/>
                        <a14:foregroundMark x1="66846" y1="81429" x2="95957" y2="80000"/>
                      </a14:backgroundRemoval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1185980" y="2457991"/>
            <a:ext cx="1566876" cy="108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66BC2-C3FD-4BEA-41C3-31A765CC4353}"/>
              </a:ext>
            </a:extLst>
          </p:cNvPr>
          <p:cNvSpPr txBox="1"/>
          <p:nvPr/>
        </p:nvSpPr>
        <p:spPr>
          <a:xfrm>
            <a:off x="246052" y="1690688"/>
            <a:ext cx="40565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Head Down &gt; Head Up</a:t>
            </a:r>
          </a:p>
          <a:p>
            <a:endParaRPr lang="en-CA" sz="2200" dirty="0"/>
          </a:p>
          <a:p>
            <a:r>
              <a:rPr lang="en-CA" sz="2200" dirty="0"/>
              <a:t>Sentinel present &gt; Sentinel Absent</a:t>
            </a:r>
          </a:p>
          <a:p>
            <a:endParaRPr lang="en-CA" sz="2200" dirty="0"/>
          </a:p>
          <a:p>
            <a:r>
              <a:rPr lang="en-CA" sz="2200" dirty="0"/>
              <a:t>Green Areas &gt; Commercial Areas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E6183-2883-A89A-4160-D027F1005014}"/>
              </a:ext>
            </a:extLst>
          </p:cNvPr>
          <p:cNvSpPr txBox="1"/>
          <p:nvPr/>
        </p:nvSpPr>
        <p:spPr>
          <a:xfrm>
            <a:off x="246051" y="4944533"/>
            <a:ext cx="4056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But this is across </a:t>
            </a:r>
            <a:r>
              <a:rPr lang="en-CA" sz="2200" b="1" u="sng" dirty="0"/>
              <a:t>ALL</a:t>
            </a:r>
            <a:r>
              <a:rPr lang="en-CA" sz="2200" dirty="0"/>
              <a:t> behaviors</a:t>
            </a:r>
          </a:p>
        </p:txBody>
      </p: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9" grpId="0" animBg="1"/>
      <p:bldP spid="24" grpId="0" animBg="1"/>
      <p:bldP spid="30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Separate behaviors – Head Up &amp; Head Down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D0E134-B5C2-348C-1F27-2F078DCF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38" y="1180621"/>
            <a:ext cx="7523476" cy="5638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0A1A9-6B0A-C77E-4994-F4648B2E6E62}"/>
              </a:ext>
            </a:extLst>
          </p:cNvPr>
          <p:cNvSpPr txBox="1"/>
          <p:nvPr/>
        </p:nvSpPr>
        <p:spPr>
          <a:xfrm>
            <a:off x="6248400" y="1234056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Head Down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74603-518D-9E8D-3A5C-B1728A72D7F9}"/>
              </a:ext>
            </a:extLst>
          </p:cNvPr>
          <p:cNvSpPr txBox="1"/>
          <p:nvPr/>
        </p:nvSpPr>
        <p:spPr>
          <a:xfrm>
            <a:off x="9781960" y="1234056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Head 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1631950"/>
            <a:ext cx="36074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Head Down:</a:t>
            </a:r>
          </a:p>
          <a:p>
            <a:r>
              <a:rPr lang="en-CA" sz="2200" dirty="0"/>
              <a:t>- No effect of sentinel behavior (p=0.201)</a:t>
            </a:r>
          </a:p>
          <a:p>
            <a:r>
              <a:rPr lang="en-CA" sz="2200" dirty="0"/>
              <a:t>- Increased duration in green areas (p=&lt;0.001)</a:t>
            </a:r>
          </a:p>
          <a:p>
            <a:r>
              <a:rPr lang="en-CA" sz="2200" dirty="0"/>
              <a:t>- Decreased duration in the presence of </a:t>
            </a:r>
            <a:r>
              <a:rPr lang="en-CA" sz="2200" b="1" u="sng" dirty="0">
                <a:solidFill>
                  <a:srgbClr val="FF0000"/>
                </a:solidFill>
              </a:rPr>
              <a:t>BAIT</a:t>
            </a:r>
            <a:endParaRPr lang="en-CA" sz="22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200" y="4394826"/>
            <a:ext cx="36074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Head Up:</a:t>
            </a:r>
          </a:p>
          <a:p>
            <a:r>
              <a:rPr lang="en-CA" sz="2200" dirty="0"/>
              <a:t>- No effect of sentinel behavior (p=0.141)</a:t>
            </a:r>
          </a:p>
          <a:p>
            <a:r>
              <a:rPr lang="en-CA" sz="2200" dirty="0"/>
              <a:t>- No effect of generalized environment (p=0.198)</a:t>
            </a:r>
          </a:p>
          <a:p>
            <a:endParaRPr lang="en-CA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Head Down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70" y="1143000"/>
            <a:ext cx="9994268" cy="5509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C254A-E5EE-A306-9794-6B39EA1969D3}"/>
              </a:ext>
            </a:extLst>
          </p:cNvPr>
          <p:cNvSpPr txBox="1"/>
          <p:nvPr/>
        </p:nvSpPr>
        <p:spPr>
          <a:xfrm>
            <a:off x="419100" y="1469280"/>
            <a:ext cx="3156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Definitely some interesting results!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6AF93-EEB5-EFC0-D300-CE4CC209C29E}"/>
              </a:ext>
            </a:extLst>
          </p:cNvPr>
          <p:cNvSpPr txBox="1"/>
          <p:nvPr/>
        </p:nvSpPr>
        <p:spPr>
          <a:xfrm>
            <a:off x="419100" y="5240566"/>
            <a:ext cx="315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u="sng" dirty="0">
                <a:solidFill>
                  <a:srgbClr val="FF0000"/>
                </a:solidFill>
              </a:rPr>
              <a:t>Urgency!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419100" y="2501900"/>
            <a:ext cx="315676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Foraging bout ↑ in Green areas = ↑ handling + searching time</a:t>
            </a:r>
          </a:p>
          <a:p>
            <a:endParaRPr lang="en-CA" sz="2200" dirty="0"/>
          </a:p>
          <a:p>
            <a:r>
              <a:rPr lang="en-CA" sz="2200" dirty="0"/>
              <a:t>Foraging bout ↓ as </a:t>
            </a:r>
            <a:r>
              <a:rPr lang="en-CA" sz="2200" u="sng" dirty="0"/>
              <a:t>disturbance freq. </a:t>
            </a:r>
            <a:r>
              <a:rPr lang="en-CA" sz="2200" dirty="0"/>
              <a:t>↑ and </a:t>
            </a:r>
          </a:p>
          <a:p>
            <a:r>
              <a:rPr lang="en-CA" sz="2200" u="sng" dirty="0"/>
              <a:t>group size </a:t>
            </a:r>
            <a:r>
              <a:rPr lang="en-CA" sz="2200" dirty="0"/>
              <a:t>↑</a:t>
            </a: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529" y="370256"/>
            <a:ext cx="1652780" cy="11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environment and the presence of bait had a significant effect, but not the presence of a sentinel.</a:t>
            </a:r>
          </a:p>
          <a:p>
            <a:pPr marL="0" indent="0">
              <a:buNone/>
            </a:pPr>
            <a:r>
              <a:rPr lang="en-US" sz="2400" dirty="0"/>
              <a:t>Peck rate higher in commercial areas.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5A9E37C-D06A-48CE-80F7-626DBFAF0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0" y="1231195"/>
            <a:ext cx="7877520" cy="562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66974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100100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BFE2C-F97E-4A9C-9B73-C9013147ED52}"/>
              </a:ext>
            </a:extLst>
          </p:cNvPr>
          <p:cNvSpPr txBox="1"/>
          <p:nvPr/>
        </p:nvSpPr>
        <p:spPr>
          <a:xfrm rot="16200000">
            <a:off x="1551289" y="3813765"/>
            <a:ext cx="56268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CA" sz="2400" dirty="0" err="1"/>
              <a:t>ean</a:t>
            </a:r>
            <a:r>
              <a:rPr lang="en-CA" sz="2400" dirty="0"/>
              <a:t> Pecks per Minute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39914-AA66-96B9-75D0-BC16BE1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01" y="0"/>
            <a:ext cx="504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03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significantly shorter foraging instances yet faster peck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3547872" y="1690688"/>
            <a:ext cx="352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food-dense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3429000"/>
            <a:ext cx="28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food, but greater foraging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E2FD-BAD1-56A9-683B-E70C3F02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0" y="3260348"/>
            <a:ext cx="504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7AEE-2254-02E1-A5D4-FFD5853E056E}"/>
              </a:ext>
            </a:extLst>
          </p:cNvPr>
          <p:cNvSpPr txBox="1"/>
          <p:nvPr/>
        </p:nvSpPr>
        <p:spPr>
          <a:xfrm rot="16200000">
            <a:off x="5597950" y="1473001"/>
            <a:ext cx="3250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Mean Foraging Instance Duration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E23CA-FE85-19DB-ED1E-318AEFD7DB20}"/>
              </a:ext>
            </a:extLst>
          </p:cNvPr>
          <p:cNvSpPr txBox="1"/>
          <p:nvPr/>
        </p:nvSpPr>
        <p:spPr>
          <a:xfrm rot="16200000">
            <a:off x="5391452" y="4878589"/>
            <a:ext cx="36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CA" sz="1400" dirty="0" err="1"/>
              <a:t>ean</a:t>
            </a:r>
            <a:r>
              <a:rPr lang="en-CA" sz="1400" dirty="0"/>
              <a:t> Pecks per Minute</a:t>
            </a:r>
          </a:p>
        </p:txBody>
      </p:sp>
      <p:pic>
        <p:nvPicPr>
          <p:cNvPr id="1032" name="Picture 8" descr="Royalty Free Spilled Food Clip Art, Vector Images &amp; Illustrations - iStock">
            <a:extLst>
              <a:ext uri="{FF2B5EF4-FFF2-40B4-BE49-F238E27FC236}">
                <a16:creationId xmlns:a16="http://schemas.microsoft.com/office/drawing/2014/main" id="{177BC4C7-C3F6-68C8-6CDF-25470AA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80" b="97785" l="3268" r="98366">
                        <a14:foregroundMark x1="11111" y1="53481" x2="9150" y2="51899"/>
                        <a14:foregroundMark x1="7353" y1="74684" x2="8987" y2="85127"/>
                        <a14:foregroundMark x1="3431" y1="78165" x2="5065" y2="85759"/>
                        <a14:foregroundMark x1="26144" y1="97785" x2="24183" y2="94304"/>
                        <a14:foregroundMark x1="16993" y1="95253" x2="18464" y2="93671"/>
                        <a14:foregroundMark x1="22549" y1="34177" x2="21732" y2="54430"/>
                        <a14:foregroundMark x1="21732" y1="54430" x2="23039" y2="37025"/>
                        <a14:foregroundMark x1="23039" y1="37025" x2="23039" y2="37025"/>
                        <a14:foregroundMark x1="31536" y1="7911" x2="41503" y2="1899"/>
                        <a14:foregroundMark x1="48709" y1="7595" x2="49510" y2="8228"/>
                        <a14:foregroundMark x1="41503" y1="1899" x2="48709" y2="7595"/>
                        <a14:foregroundMark x1="49510" y1="8228" x2="51531" y2="8300"/>
                        <a14:foregroundMark x1="59577" y1="8343" x2="77941" y2="5380"/>
                        <a14:foregroundMark x1="77941" y1="5380" x2="86601" y2="5696"/>
                        <a14:foregroundMark x1="86601" y1="5696" x2="86438" y2="11709"/>
                        <a14:foregroundMark x1="84150" y1="83228" x2="62745" y2="87025"/>
                        <a14:foregroundMark x1="62745" y1="87025" x2="76144" y2="89873"/>
                        <a14:foregroundMark x1="76144" y1="89873" x2="81373" y2="88608"/>
                        <a14:foregroundMark x1="93954" y1="83861" x2="88399" y2="92089"/>
                        <a14:foregroundMark x1="82680" y1="80063" x2="82680" y2="80063"/>
                        <a14:foregroundMark x1="98366" y1="82278" x2="94444" y2="82595"/>
                        <a14:foregroundMark x1="74673" y1="68038" x2="71242" y2="67722"/>
                        <a14:foregroundMark x1="70915" y1="73734" x2="69281" y2="73101"/>
                        <a14:foregroundMark x1="42974" y1="30380" x2="46242" y2="46519"/>
                        <a14:foregroundMark x1="46242" y1="46519" x2="46242" y2="49051"/>
                        <a14:foregroundMark x1="46242" y1="49051" x2="44281" y2="31646"/>
                        <a14:foregroundMark x1="44281" y1="31646" x2="41993" y2="30380"/>
                        <a14:foregroundMark x1="45752" y1="53797" x2="39542" y2="58544"/>
                        <a14:backgroundMark x1="59641" y1="8544" x2="51307" y2="7595"/>
                        <a14:backgroundMark x1="51307" y1="7595" x2="51307" y2="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1" y="3768652"/>
            <a:ext cx="5829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Likelihood of 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936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No effect of generalized environment!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What about group size and disturbance frequency?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9AE13-ED0B-83A4-E272-0AFEA28C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260" y="1690688"/>
            <a:ext cx="8350679" cy="48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1ED77-B164-5827-F598-B43A58DE64FE}"/>
              </a:ext>
            </a:extLst>
          </p:cNvPr>
          <p:cNvSpPr txBox="1"/>
          <p:nvPr/>
        </p:nvSpPr>
        <p:spPr>
          <a:xfrm>
            <a:off x="5880100" y="5776853"/>
            <a:ext cx="1574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Commercial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D8F7F-3004-9408-26AF-B3B8BB3D5424}"/>
              </a:ext>
            </a:extLst>
          </p:cNvPr>
          <p:cNvSpPr txBox="1"/>
          <p:nvPr/>
        </p:nvSpPr>
        <p:spPr>
          <a:xfrm>
            <a:off x="9547440" y="5793462"/>
            <a:ext cx="1574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Green Area</a:t>
            </a:r>
          </a:p>
        </p:txBody>
      </p:sp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Likelihood of sentinel presence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876DB18-6566-B45F-1C70-E5DCFFAE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8"/>
          <a:stretch/>
        </p:blipFill>
        <p:spPr>
          <a:xfrm>
            <a:off x="4290222" y="698500"/>
            <a:ext cx="7800710" cy="59436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796ACE-E2FD-6920-672D-8FD44E4A8F05}"/>
              </a:ext>
            </a:extLst>
          </p:cNvPr>
          <p:cNvSpPr txBox="1"/>
          <p:nvPr/>
        </p:nvSpPr>
        <p:spPr>
          <a:xfrm>
            <a:off x="717422" y="5283981"/>
            <a:ext cx="349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No significant effects!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1202CC-172A-391C-3885-A0E1222207A7}"/>
              </a:ext>
            </a:extLst>
          </p:cNvPr>
          <p:cNvCxnSpPr/>
          <p:nvPr/>
        </p:nvCxnSpPr>
        <p:spPr>
          <a:xfrm>
            <a:off x="7188200" y="4165600"/>
            <a:ext cx="292100" cy="11183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D4AC23-2D46-390F-9E1D-27F0B4461352}"/>
              </a:ext>
            </a:extLst>
          </p:cNvPr>
          <p:cNvSpPr txBox="1"/>
          <p:nvPr/>
        </p:nvSpPr>
        <p:spPr>
          <a:xfrm>
            <a:off x="6144296" y="3519269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Better to leave than be sentinel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099C33-D566-9020-1B3D-64D867F5EC31}"/>
              </a:ext>
            </a:extLst>
          </p:cNvPr>
          <p:cNvCxnSpPr/>
          <p:nvPr/>
        </p:nvCxnSpPr>
        <p:spPr>
          <a:xfrm>
            <a:off x="10979024" y="4171169"/>
            <a:ext cx="292100" cy="11183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CC8A40-77C7-92BD-842C-788350618ACB}"/>
              </a:ext>
            </a:extLst>
          </p:cNvPr>
          <p:cNvSpPr txBox="1"/>
          <p:nvPr/>
        </p:nvSpPr>
        <p:spPr>
          <a:xfrm>
            <a:off x="10008132" y="365776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‘Dilution Effect’</a:t>
            </a:r>
          </a:p>
        </p:txBody>
      </p:sp>
    </p:spTree>
    <p:extLst>
      <p:ext uri="{BB962C8B-B14F-4D97-AF65-F5344CB8AC3E}">
        <p14:creationId xmlns:p14="http://schemas.microsoft.com/office/powerpoint/2010/main" val="28426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9393"/>
              </p:ext>
            </p:extLst>
          </p:nvPr>
        </p:nvGraphicFramePr>
        <p:xfrm>
          <a:off x="829341" y="1428121"/>
          <a:ext cx="10524459" cy="546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7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73997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2997436"/>
                    </a:ext>
                  </a:extLst>
                </a:gridCol>
              </a:tblGrid>
              <a:tr h="42357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27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244171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2940050" y="1873250"/>
            <a:ext cx="4197350" cy="1212850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591A43-BB61-B58E-E5E3-E7A2A51233F5}"/>
              </a:ext>
            </a:extLst>
          </p:cNvPr>
          <p:cNvGrpSpPr/>
          <p:nvPr/>
        </p:nvGrpSpPr>
        <p:grpSpPr>
          <a:xfrm>
            <a:off x="7156450" y="1873250"/>
            <a:ext cx="4178300" cy="1212850"/>
            <a:chOff x="7156450" y="1873250"/>
            <a:chExt cx="4178300" cy="12128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87E34A-9FDD-D56F-B841-59E1B852CD45}"/>
                </a:ext>
              </a:extLst>
            </p:cNvPr>
            <p:cNvSpPr/>
            <p:nvPr/>
          </p:nvSpPr>
          <p:spPr>
            <a:xfrm>
              <a:off x="715645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F38CA-C976-A5B3-1602-AAEE28D899FC}"/>
                </a:ext>
              </a:extLst>
            </p:cNvPr>
            <p:cNvSpPr txBox="1"/>
            <p:nvPr/>
          </p:nvSpPr>
          <p:spPr>
            <a:xfrm>
              <a:off x="7162800" y="2094953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2959100" y="5681996"/>
            <a:ext cx="4168818" cy="1212850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E79A7-C0CC-868B-CB3E-7200111B9771}"/>
              </a:ext>
            </a:extLst>
          </p:cNvPr>
          <p:cNvGrpSpPr/>
          <p:nvPr/>
        </p:nvGrpSpPr>
        <p:grpSpPr>
          <a:xfrm>
            <a:off x="7156450" y="4411996"/>
            <a:ext cx="4187825" cy="1233154"/>
            <a:chOff x="2714625" y="4972050"/>
            <a:chExt cx="4178300" cy="1212850"/>
          </a:xfrm>
          <a:solidFill>
            <a:srgbClr val="CFD5E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08BD87-A4B5-7D79-AD73-3892ABA9944B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4D0D19-7D89-B17A-161F-FF4856334855}"/>
                </a:ext>
              </a:extLst>
            </p:cNvPr>
            <p:cNvSpPr txBox="1"/>
            <p:nvPr/>
          </p:nvSpPr>
          <p:spPr>
            <a:xfrm>
              <a:off x="2720975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7334" y="4457802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2938864" y="3106377"/>
            <a:ext cx="2076451" cy="1287824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5059361" y="3109002"/>
            <a:ext cx="2076451" cy="1285199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623EF-1798-83A7-F101-25EF2667CDF9}"/>
              </a:ext>
            </a:extLst>
          </p:cNvPr>
          <p:cNvGrpSpPr/>
          <p:nvPr/>
        </p:nvGrpSpPr>
        <p:grpSpPr>
          <a:xfrm>
            <a:off x="7155656" y="3104523"/>
            <a:ext cx="4187825" cy="1285198"/>
            <a:chOff x="7156450" y="1873250"/>
            <a:chExt cx="4178300" cy="12128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DEE8D9-11EF-D76D-82BF-8FF9A964F8D0}"/>
                </a:ext>
              </a:extLst>
            </p:cNvPr>
            <p:cNvSpPr/>
            <p:nvPr/>
          </p:nvSpPr>
          <p:spPr>
            <a:xfrm>
              <a:off x="715645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EA40D-EDB7-19BE-8FBF-DEE048731499}"/>
                </a:ext>
              </a:extLst>
            </p:cNvPr>
            <p:cNvSpPr txBox="1"/>
            <p:nvPr/>
          </p:nvSpPr>
          <p:spPr>
            <a:xfrm>
              <a:off x="7162800" y="2094953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7334" y="330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4A066B-9DEE-4BF8-A164-A2ADAD41B90E}"/>
              </a:ext>
            </a:extLst>
          </p:cNvPr>
          <p:cNvSpPr/>
          <p:nvPr/>
        </p:nvSpPr>
        <p:spPr>
          <a:xfrm rot="21112971" flipH="1">
            <a:off x="38975" y="428189"/>
            <a:ext cx="3795967" cy="207140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40F3-D989-4779-959D-93018AE3D632}"/>
              </a:ext>
            </a:extLst>
          </p:cNvPr>
          <p:cNvSpPr txBox="1"/>
          <p:nvPr/>
        </p:nvSpPr>
        <p:spPr>
          <a:xfrm>
            <a:off x="229122" y="993950"/>
            <a:ext cx="369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 this to learn more about </a:t>
            </a:r>
            <a:r>
              <a:rPr lang="fr-CA" sz="2800" dirty="0" err="1">
                <a:cs typeface="Calibri"/>
              </a:rPr>
              <a:t>Crowkémon</a:t>
            </a:r>
            <a:r>
              <a:rPr lang="en-US" sz="2800" dirty="0"/>
              <a:t> Go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8A54-D51A-2BF4-E76E-FA894A6C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5854E-C168-64B8-350A-207A70F63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3340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Only compare environments, remove sentinel presence entirely</a:t>
            </a:r>
          </a:p>
          <a:p>
            <a:pPr marL="0" indent="0">
              <a:buNone/>
            </a:pPr>
            <a:r>
              <a:rPr lang="en-CA" dirty="0"/>
              <a:t>Re-do graphs in R to reflect ^^^</a:t>
            </a:r>
          </a:p>
          <a:p>
            <a:pPr marL="0" indent="0">
              <a:buNone/>
            </a:pPr>
            <a:r>
              <a:rPr lang="en-CA" dirty="0"/>
              <a:t>MAKE SHORTER!!! – Cut back even more on theory to talk more about the results.</a:t>
            </a:r>
          </a:p>
          <a:p>
            <a:pPr marL="0" indent="0">
              <a:buNone/>
            </a:pPr>
            <a:r>
              <a:rPr lang="en-CA" dirty="0"/>
              <a:t>Less details, more punchlines -&gt; Tie into B-WW-SB *Define*</a:t>
            </a:r>
          </a:p>
          <a:p>
            <a:pPr marL="0" indent="0">
              <a:buNone/>
            </a:pPr>
            <a:r>
              <a:rPr lang="en-CA" dirty="0"/>
              <a:t>Explain the results briefly, talk about them afterwards (if anyone has questions)</a:t>
            </a:r>
          </a:p>
          <a:p>
            <a:pPr marL="0" indent="0">
              <a:buNone/>
            </a:pPr>
            <a:r>
              <a:rPr lang="en-CA" dirty="0"/>
              <a:t>Stop repeating yourself, unless necessary</a:t>
            </a:r>
          </a:p>
          <a:p>
            <a:pPr marL="0" indent="0">
              <a:buNone/>
            </a:pPr>
            <a:r>
              <a:rPr lang="en-CA" dirty="0"/>
              <a:t>Update website if you’re going to have the QR code (might not have time)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92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80274" y="2063300"/>
            <a:ext cx="507352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E3D10-A280-47FC-8014-7E6C3477491F}"/>
              </a:ext>
            </a:extLst>
          </p:cNvPr>
          <p:cNvSpPr txBox="1"/>
          <p:nvPr/>
        </p:nvSpPr>
        <p:spPr>
          <a:xfrm>
            <a:off x="6280273" y="4251794"/>
            <a:ext cx="507352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(</a:t>
            </a:r>
            <a:r>
              <a:rPr lang="fr-CA" sz="2800" i="1" dirty="0" err="1">
                <a:cs typeface="Calibri"/>
              </a:rPr>
              <a:t>Corvus</a:t>
            </a:r>
            <a:r>
              <a:rPr lang="fr-CA" sz="2800" i="1" dirty="0">
                <a:cs typeface="Calibri"/>
              </a:rPr>
              <a:t> </a:t>
            </a:r>
            <a:r>
              <a:rPr lang="fr-CA" sz="2800" i="1" dirty="0" err="1">
                <a:cs typeface="Calibri"/>
              </a:rPr>
              <a:t>brachyrhynchos</a:t>
            </a:r>
            <a:r>
              <a:rPr lang="fr-CA" sz="2800" dirty="0">
                <a:cs typeface="Calibri"/>
              </a:rPr>
              <a:t>) are an </a:t>
            </a:r>
            <a:r>
              <a:rPr lang="fr-CA" sz="2800" dirty="0" err="1">
                <a:cs typeface="Calibri"/>
              </a:rPr>
              <a:t>ideal</a:t>
            </a:r>
            <a:r>
              <a:rPr lang="fr-CA" sz="2800" dirty="0">
                <a:cs typeface="Calibri"/>
              </a:rPr>
              <a:t> model to test for social </a:t>
            </a:r>
            <a:r>
              <a:rPr lang="fr-CA" sz="2800" dirty="0" err="1">
                <a:cs typeface="Calibri"/>
              </a:rPr>
              <a:t>behaviors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97" y="169068"/>
            <a:ext cx="5090601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10940</TotalTime>
  <Words>1460</Words>
  <Application>Microsoft Office PowerPoint</Application>
  <PresentationFormat>Widescreen</PresentationFormat>
  <Paragraphs>281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Instance duration</vt:lpstr>
      <vt:lpstr>Separate behaviors – Head Up &amp; Head Down</vt:lpstr>
      <vt:lpstr>Head Down</vt:lpstr>
      <vt:lpstr>Peck rate</vt:lpstr>
      <vt:lpstr>Bait</vt:lpstr>
      <vt:lpstr>Likelihood of sentinel presence</vt:lpstr>
      <vt:lpstr>Likelihood of sentinel presence</vt:lpstr>
      <vt:lpstr>Some caveats</vt:lpstr>
      <vt:lpstr>Research questions</vt:lpstr>
      <vt:lpstr>Crowkémon Go</vt:lpstr>
      <vt:lpstr>Acknowledgements</vt:lpstr>
      <vt:lpstr>Questions?</vt:lpstr>
      <vt:lpstr>General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8</cp:revision>
  <dcterms:created xsi:type="dcterms:W3CDTF">2023-05-26T23:04:50Z</dcterms:created>
  <dcterms:modified xsi:type="dcterms:W3CDTF">2023-10-02T18:22:43Z</dcterms:modified>
</cp:coreProperties>
</file>